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00000000000000000" pitchFamily="2" charset="0"/>
      <p:regular r:id="rId11"/>
    </p:embeddedFont>
    <p:embeddedFont>
      <p:font typeface="Roboto Mono Medium" panose="00000009000000000000" pitchFamily="49" charset="0"/>
      <p:regular r:id="rId12"/>
    </p:embeddedFont>
  </p:embeddedFontLst>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611"/>
    <p:restoredTop sz="94610"/>
  </p:normalViewPr>
  <p:slideViewPr>
    <p:cSldViewPr snapToGrid="0" snapToObjects="1">
      <p:cViewPr varScale="1">
        <p:scale>
          <a:sx n="66" d="100"/>
          <a:sy n="66" d="100"/>
        </p:scale>
        <p:origin x="79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97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hyperlink" Target="https://github.com/Naqeeb-00/Student-Management-Syste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631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DSA Final Project: Student Management System</a:t>
            </a:r>
            <a:endParaRPr lang="en-US" sz="4450" dirty="0"/>
          </a:p>
        </p:txBody>
      </p:sp>
      <p:sp>
        <p:nvSpPr>
          <p:cNvPr id="4" name="Text 1"/>
          <p:cNvSpPr/>
          <p:nvPr/>
        </p:nvSpPr>
        <p:spPr>
          <a:xfrm>
            <a:off x="793790" y="3442811"/>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project is a console-based C++ Student Management System designed to efficiently handle student records. It supports adding, deleting, updating, searching, sorting, displaying, undoing actions, and persistent data saving. The goal was to create a modular, efficient, and user-friendly system demonstrating practical applications of data structures and algorithms.</a:t>
            </a:r>
            <a:endParaRPr lang="en-US" sz="1750" dirty="0"/>
          </a:p>
        </p:txBody>
      </p:sp>
      <p:sp>
        <p:nvSpPr>
          <p:cNvPr id="5" name="Text 2"/>
          <p:cNvSpPr/>
          <p:nvPr/>
        </p:nvSpPr>
        <p:spPr>
          <a:xfrm>
            <a:off x="793790" y="587537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Submitted by a team of four members on May 29, 2025, this project showcases core programming and system design skills.</a:t>
            </a:r>
            <a:endParaRPr lang="en-US" sz="1750" dirty="0"/>
          </a:p>
        </p:txBody>
      </p:sp>
      <p:sp>
        <p:nvSpPr>
          <p:cNvPr id="6" name="Shape 3"/>
          <p:cNvSpPr/>
          <p:nvPr/>
        </p:nvSpPr>
        <p:spPr>
          <a:xfrm>
            <a:off x="793790" y="6873240"/>
            <a:ext cx="362903" cy="362903"/>
          </a:xfrm>
          <a:prstGeom prst="roundRect">
            <a:avLst>
              <a:gd name="adj" fmla="val 25194296"/>
            </a:avLst>
          </a:prstGeom>
          <a:noFill/>
          <a:ln w="7620">
            <a:solidFill>
              <a:srgbClr val="4D4D51"/>
            </a:solidFill>
            <a:prstDash val="solid"/>
          </a:ln>
        </p:spPr>
      </p:sp>
      <p:pic>
        <p:nvPicPr>
          <p:cNvPr id="7" name="Image 1" descr="preencoded.png"/>
          <p:cNvPicPr>
            <a:picLocks noChangeAspect="1"/>
          </p:cNvPicPr>
          <p:nvPr/>
        </p:nvPicPr>
        <p:blipFill>
          <a:blip r:embed="rId4"/>
          <a:stretch>
            <a:fillRect/>
          </a:stretch>
        </p:blipFill>
        <p:spPr>
          <a:xfrm>
            <a:off x="801410" y="6880860"/>
            <a:ext cx="347663" cy="347663"/>
          </a:xfrm>
          <a:prstGeom prst="rect">
            <a:avLst/>
          </a:prstGeom>
        </p:spPr>
      </p:pic>
      <p:sp>
        <p:nvSpPr>
          <p:cNvPr id="8" name="Text 4"/>
          <p:cNvSpPr/>
          <p:nvPr/>
        </p:nvSpPr>
        <p:spPr>
          <a:xfrm>
            <a:off x="1270040" y="6856333"/>
            <a:ext cx="2828449" cy="396835"/>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Bold" pitchFamily="34" charset="0"/>
                <a:ea typeface="Roboto Bold" pitchFamily="34" charset="-122"/>
                <a:cs typeface="Roboto Bold" pitchFamily="34" charset="-120"/>
              </a:rPr>
              <a:t>by Naqeeb Ur Rehman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5322"/>
          </a:xfrm>
          <a:prstGeom prst="rect">
            <a:avLst/>
          </a:prstGeom>
        </p:spPr>
      </p:pic>
      <p:sp>
        <p:nvSpPr>
          <p:cNvPr id="3" name="Text 0"/>
          <p:cNvSpPr/>
          <p:nvPr/>
        </p:nvSpPr>
        <p:spPr>
          <a:xfrm>
            <a:off x="721043" y="3141821"/>
            <a:ext cx="10197584" cy="643771"/>
          </a:xfrm>
          <a:prstGeom prst="rect">
            <a:avLst/>
          </a:prstGeom>
          <a:noFill/>
          <a:ln/>
        </p:spPr>
        <p:txBody>
          <a:bodyPr wrap="none" lIns="0" tIns="0" rIns="0" bIns="0" rtlCol="0" anchor="t"/>
          <a:lstStyle/>
          <a:p>
            <a:pPr marL="0" indent="0" algn="l">
              <a:lnSpc>
                <a:spcPts val="5050"/>
              </a:lnSpc>
              <a:buNone/>
            </a:pPr>
            <a:r>
              <a:rPr lang="en-US" sz="4050" dirty="0">
                <a:solidFill>
                  <a:srgbClr val="FFFFFF"/>
                </a:solidFill>
                <a:latin typeface="Roboto Mono Medium" pitchFamily="34" charset="0"/>
                <a:ea typeface="Roboto Mono Medium" pitchFamily="34" charset="-122"/>
                <a:cs typeface="Roboto Mono Medium" pitchFamily="34" charset="-120"/>
              </a:rPr>
              <a:t>Data Structures &amp; Algorithms Used</a:t>
            </a:r>
            <a:endParaRPr lang="en-US" sz="4050" dirty="0"/>
          </a:p>
        </p:txBody>
      </p:sp>
      <p:sp>
        <p:nvSpPr>
          <p:cNvPr id="4" name="Shape 1"/>
          <p:cNvSpPr/>
          <p:nvPr/>
        </p:nvSpPr>
        <p:spPr>
          <a:xfrm>
            <a:off x="721043" y="4094559"/>
            <a:ext cx="6491168" cy="1846064"/>
          </a:xfrm>
          <a:prstGeom prst="roundRect">
            <a:avLst>
              <a:gd name="adj" fmla="val 1674"/>
            </a:avLst>
          </a:prstGeom>
          <a:solidFill>
            <a:srgbClr val="404040"/>
          </a:solidFill>
          <a:ln/>
        </p:spPr>
      </p:sp>
      <p:sp>
        <p:nvSpPr>
          <p:cNvPr id="5" name="Text 2"/>
          <p:cNvSpPr/>
          <p:nvPr/>
        </p:nvSpPr>
        <p:spPr>
          <a:xfrm>
            <a:off x="927021" y="4300538"/>
            <a:ext cx="3707368" cy="321826"/>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Binary Search Tree (BST)</a:t>
            </a:r>
            <a:endParaRPr lang="en-US" sz="2000" dirty="0"/>
          </a:p>
        </p:txBody>
      </p:sp>
      <p:sp>
        <p:nvSpPr>
          <p:cNvPr id="6" name="Text 3"/>
          <p:cNvSpPr/>
          <p:nvPr/>
        </p:nvSpPr>
        <p:spPr>
          <a:xfrm>
            <a:off x="927021" y="4745950"/>
            <a:ext cx="6079212" cy="988695"/>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Manages roll number-based search and sorting with efficient O(log n) average-case operations. Inorder traversal provides sorted output by roll number.</a:t>
            </a:r>
            <a:endParaRPr lang="en-US" sz="1600" dirty="0"/>
          </a:p>
        </p:txBody>
      </p:sp>
      <p:sp>
        <p:nvSpPr>
          <p:cNvPr id="7" name="Shape 4"/>
          <p:cNvSpPr/>
          <p:nvPr/>
        </p:nvSpPr>
        <p:spPr>
          <a:xfrm>
            <a:off x="7418189" y="4094559"/>
            <a:ext cx="6491168" cy="1846064"/>
          </a:xfrm>
          <a:prstGeom prst="roundRect">
            <a:avLst>
              <a:gd name="adj" fmla="val 1674"/>
            </a:avLst>
          </a:prstGeom>
          <a:solidFill>
            <a:srgbClr val="404040"/>
          </a:solidFill>
          <a:ln/>
        </p:spPr>
      </p:sp>
      <p:sp>
        <p:nvSpPr>
          <p:cNvPr id="8" name="Text 5"/>
          <p:cNvSpPr/>
          <p:nvPr/>
        </p:nvSpPr>
        <p:spPr>
          <a:xfrm>
            <a:off x="7624167" y="4300538"/>
            <a:ext cx="3707368" cy="321826"/>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Doubly Linked List (DLL)</a:t>
            </a:r>
            <a:endParaRPr lang="en-US" sz="2000" dirty="0"/>
          </a:p>
        </p:txBody>
      </p:sp>
      <p:sp>
        <p:nvSpPr>
          <p:cNvPr id="9" name="Text 6"/>
          <p:cNvSpPr/>
          <p:nvPr/>
        </p:nvSpPr>
        <p:spPr>
          <a:xfrm>
            <a:off x="7624167" y="4745950"/>
            <a:ext cx="6079212" cy="6591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Used for CGPA-related search and sorting, allowing forward and backward traversal with easier insertion and deletion.</a:t>
            </a:r>
            <a:endParaRPr lang="en-US" sz="1600" dirty="0"/>
          </a:p>
        </p:txBody>
      </p:sp>
      <p:sp>
        <p:nvSpPr>
          <p:cNvPr id="10" name="Shape 7"/>
          <p:cNvSpPr/>
          <p:nvPr/>
        </p:nvSpPr>
        <p:spPr>
          <a:xfrm>
            <a:off x="721043" y="6146602"/>
            <a:ext cx="6491168" cy="1516499"/>
          </a:xfrm>
          <a:prstGeom prst="roundRect">
            <a:avLst>
              <a:gd name="adj" fmla="val 2038"/>
            </a:avLst>
          </a:prstGeom>
          <a:solidFill>
            <a:srgbClr val="404040"/>
          </a:solidFill>
          <a:ln/>
        </p:spPr>
      </p:sp>
      <p:sp>
        <p:nvSpPr>
          <p:cNvPr id="11" name="Text 8"/>
          <p:cNvSpPr/>
          <p:nvPr/>
        </p:nvSpPr>
        <p:spPr>
          <a:xfrm>
            <a:off x="927021" y="6352580"/>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Custom Stack</a:t>
            </a:r>
            <a:endParaRPr lang="en-US" sz="2000" dirty="0"/>
          </a:p>
        </p:txBody>
      </p:sp>
      <p:sp>
        <p:nvSpPr>
          <p:cNvPr id="12" name="Text 9"/>
          <p:cNvSpPr/>
          <p:nvPr/>
        </p:nvSpPr>
        <p:spPr>
          <a:xfrm>
            <a:off x="927021" y="6797993"/>
            <a:ext cx="6079212" cy="6591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Implements an undo feature by storing previous states using a DLL-style structure for managing history.</a:t>
            </a:r>
            <a:endParaRPr lang="en-US" sz="1600" dirty="0"/>
          </a:p>
        </p:txBody>
      </p:sp>
      <p:sp>
        <p:nvSpPr>
          <p:cNvPr id="13" name="Shape 10"/>
          <p:cNvSpPr/>
          <p:nvPr/>
        </p:nvSpPr>
        <p:spPr>
          <a:xfrm>
            <a:off x="7418189" y="6146602"/>
            <a:ext cx="6491168" cy="1516499"/>
          </a:xfrm>
          <a:prstGeom prst="roundRect">
            <a:avLst>
              <a:gd name="adj" fmla="val 2038"/>
            </a:avLst>
          </a:prstGeom>
          <a:solidFill>
            <a:srgbClr val="404040"/>
          </a:solidFill>
          <a:ln/>
        </p:spPr>
      </p:sp>
      <p:sp>
        <p:nvSpPr>
          <p:cNvPr id="14" name="Text 11"/>
          <p:cNvSpPr/>
          <p:nvPr/>
        </p:nvSpPr>
        <p:spPr>
          <a:xfrm>
            <a:off x="7624167" y="6352580"/>
            <a:ext cx="4170878" cy="321826"/>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Sorting &amp; Search Algorithms</a:t>
            </a:r>
            <a:endParaRPr lang="en-US" sz="2000" dirty="0"/>
          </a:p>
        </p:txBody>
      </p:sp>
      <p:sp>
        <p:nvSpPr>
          <p:cNvPr id="15" name="Text 12"/>
          <p:cNvSpPr/>
          <p:nvPr/>
        </p:nvSpPr>
        <p:spPr>
          <a:xfrm>
            <a:off x="7624167" y="6797993"/>
            <a:ext cx="6079212" cy="6591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Includes BST inorder traversal and bubble sort for sorting, binary search via BST, and linear search on DLL for CGPA.</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256" y="638175"/>
            <a:ext cx="7041713" cy="637818"/>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Roboto Mono Medium" pitchFamily="34" charset="0"/>
                <a:ea typeface="Roboto Mono Medium" pitchFamily="34" charset="-122"/>
                <a:cs typeface="Roboto Mono Medium" pitchFamily="34" charset="-120"/>
              </a:rPr>
              <a:t>Implementation Overview</a:t>
            </a:r>
            <a:endParaRPr lang="en-US" sz="4000" dirty="0"/>
          </a:p>
        </p:txBody>
      </p:sp>
      <p:pic>
        <p:nvPicPr>
          <p:cNvPr id="4" name="Image 1" descr="preencoded.png"/>
          <p:cNvPicPr>
            <a:picLocks noChangeAspect="1"/>
          </p:cNvPicPr>
          <p:nvPr/>
        </p:nvPicPr>
        <p:blipFill>
          <a:blip r:embed="rId4"/>
          <a:stretch>
            <a:fillRect/>
          </a:stretch>
        </p:blipFill>
        <p:spPr>
          <a:xfrm>
            <a:off x="714256" y="1582103"/>
            <a:ext cx="1020485" cy="1502331"/>
          </a:xfrm>
          <a:prstGeom prst="rect">
            <a:avLst/>
          </a:prstGeom>
        </p:spPr>
      </p:pic>
      <p:sp>
        <p:nvSpPr>
          <p:cNvPr id="5" name="Text 1"/>
          <p:cNvSpPr/>
          <p:nvPr/>
        </p:nvSpPr>
        <p:spPr>
          <a:xfrm>
            <a:off x="2040850" y="1786176"/>
            <a:ext cx="2907863"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Main Menu Interface</a:t>
            </a:r>
            <a:endParaRPr lang="en-US" sz="2000" dirty="0"/>
          </a:p>
        </p:txBody>
      </p:sp>
      <p:sp>
        <p:nvSpPr>
          <p:cNvPr id="6" name="Text 2"/>
          <p:cNvSpPr/>
          <p:nvPr/>
        </p:nvSpPr>
        <p:spPr>
          <a:xfrm>
            <a:off x="2040850" y="2227421"/>
            <a:ext cx="6388894" cy="65293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Console-based menu with options to add, delete, update, search, sort, display, undo, clear file, and exit.</a:t>
            </a:r>
            <a:endParaRPr lang="en-US" sz="1600" dirty="0"/>
          </a:p>
        </p:txBody>
      </p:sp>
      <p:pic>
        <p:nvPicPr>
          <p:cNvPr id="7" name="Image 2" descr="preencoded.png"/>
          <p:cNvPicPr>
            <a:picLocks noChangeAspect="1"/>
          </p:cNvPicPr>
          <p:nvPr/>
        </p:nvPicPr>
        <p:blipFill>
          <a:blip r:embed="rId5"/>
          <a:stretch>
            <a:fillRect/>
          </a:stretch>
        </p:blipFill>
        <p:spPr>
          <a:xfrm>
            <a:off x="714256" y="3084433"/>
            <a:ext cx="1020485" cy="1502331"/>
          </a:xfrm>
          <a:prstGeom prst="rect">
            <a:avLst/>
          </a:prstGeom>
        </p:spPr>
      </p:pic>
      <p:sp>
        <p:nvSpPr>
          <p:cNvPr id="8" name="Text 3"/>
          <p:cNvSpPr/>
          <p:nvPr/>
        </p:nvSpPr>
        <p:spPr>
          <a:xfrm>
            <a:off x="2040850" y="3288506"/>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Add Student</a:t>
            </a:r>
            <a:endParaRPr lang="en-US" sz="2000" dirty="0"/>
          </a:p>
        </p:txBody>
      </p:sp>
      <p:sp>
        <p:nvSpPr>
          <p:cNvPr id="9" name="Text 4"/>
          <p:cNvSpPr/>
          <p:nvPr/>
        </p:nvSpPr>
        <p:spPr>
          <a:xfrm>
            <a:off x="2040850" y="3729752"/>
            <a:ext cx="6388894" cy="65293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Insertion into BST and DLL structures to maintain roll number and CGPA order.</a:t>
            </a:r>
            <a:endParaRPr lang="en-US" sz="1600" dirty="0"/>
          </a:p>
        </p:txBody>
      </p:sp>
      <p:pic>
        <p:nvPicPr>
          <p:cNvPr id="10" name="Image 3" descr="preencoded.png"/>
          <p:cNvPicPr>
            <a:picLocks noChangeAspect="1"/>
          </p:cNvPicPr>
          <p:nvPr/>
        </p:nvPicPr>
        <p:blipFill>
          <a:blip r:embed="rId6"/>
          <a:stretch>
            <a:fillRect/>
          </a:stretch>
        </p:blipFill>
        <p:spPr>
          <a:xfrm>
            <a:off x="714256" y="4586764"/>
            <a:ext cx="1020485" cy="1502331"/>
          </a:xfrm>
          <a:prstGeom prst="rect">
            <a:avLst/>
          </a:prstGeom>
        </p:spPr>
      </p:pic>
      <p:sp>
        <p:nvSpPr>
          <p:cNvPr id="11" name="Text 5"/>
          <p:cNvSpPr/>
          <p:nvPr/>
        </p:nvSpPr>
        <p:spPr>
          <a:xfrm>
            <a:off x="2040850" y="4790837"/>
            <a:ext cx="3673078"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Search &amp; Update Features</a:t>
            </a:r>
            <a:endParaRPr lang="en-US" sz="2000" dirty="0"/>
          </a:p>
        </p:txBody>
      </p:sp>
      <p:sp>
        <p:nvSpPr>
          <p:cNvPr id="12" name="Text 6"/>
          <p:cNvSpPr/>
          <p:nvPr/>
        </p:nvSpPr>
        <p:spPr>
          <a:xfrm>
            <a:off x="2040850" y="5232083"/>
            <a:ext cx="6388894" cy="65293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Search by roll number using BST and by CGPA using DLL. Update and undo operations enhance usability.</a:t>
            </a:r>
            <a:endParaRPr lang="en-US" sz="1600" dirty="0"/>
          </a:p>
        </p:txBody>
      </p:sp>
      <p:pic>
        <p:nvPicPr>
          <p:cNvPr id="13" name="Image 4" descr="preencoded.png"/>
          <p:cNvPicPr>
            <a:picLocks noChangeAspect="1"/>
          </p:cNvPicPr>
          <p:nvPr/>
        </p:nvPicPr>
        <p:blipFill>
          <a:blip r:embed="rId7"/>
          <a:stretch>
            <a:fillRect/>
          </a:stretch>
        </p:blipFill>
        <p:spPr>
          <a:xfrm>
            <a:off x="714256" y="6089094"/>
            <a:ext cx="1020485" cy="1502331"/>
          </a:xfrm>
          <a:prstGeom prst="rect">
            <a:avLst/>
          </a:prstGeom>
        </p:spPr>
      </p:pic>
      <p:sp>
        <p:nvSpPr>
          <p:cNvPr id="14" name="Text 7"/>
          <p:cNvSpPr/>
          <p:nvPr/>
        </p:nvSpPr>
        <p:spPr>
          <a:xfrm>
            <a:off x="2040850" y="6293167"/>
            <a:ext cx="2551271"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Roboto Mono Medium" pitchFamily="34" charset="0"/>
                <a:ea typeface="Roboto Mono Medium" pitchFamily="34" charset="-122"/>
                <a:cs typeface="Roboto Mono Medium" pitchFamily="34" charset="-120"/>
              </a:rPr>
              <a:t>Undo &amp; Delete</a:t>
            </a:r>
            <a:endParaRPr lang="en-US" sz="2000" dirty="0"/>
          </a:p>
        </p:txBody>
      </p:sp>
      <p:sp>
        <p:nvSpPr>
          <p:cNvPr id="15" name="Text 8"/>
          <p:cNvSpPr/>
          <p:nvPr/>
        </p:nvSpPr>
        <p:spPr>
          <a:xfrm>
            <a:off x="2040850" y="6734413"/>
            <a:ext cx="6388894" cy="65293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Custom stack supports undoing last operations. Delete feature removes student records from data structures.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9956" y="471368"/>
            <a:ext cx="7971592" cy="535781"/>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Roboto Mono Medium" pitchFamily="34" charset="0"/>
                <a:ea typeface="Roboto Mono Medium" pitchFamily="34" charset="-122"/>
                <a:cs typeface="Roboto Mono Medium" pitchFamily="34" charset="-120"/>
              </a:rPr>
              <a:t>UML Class Diagram &amp; Explanation</a:t>
            </a:r>
            <a:endParaRPr lang="en-US" sz="3350" dirty="0"/>
          </a:p>
        </p:txBody>
      </p:sp>
      <p:pic>
        <p:nvPicPr>
          <p:cNvPr id="3" name="Image 0" descr="preencoded.png"/>
          <p:cNvPicPr>
            <a:picLocks noChangeAspect="1"/>
          </p:cNvPicPr>
          <p:nvPr/>
        </p:nvPicPr>
        <p:blipFill>
          <a:blip r:embed="rId3"/>
          <a:stretch>
            <a:fillRect/>
          </a:stretch>
        </p:blipFill>
        <p:spPr>
          <a:xfrm>
            <a:off x="599956" y="1349931"/>
            <a:ext cx="6583680" cy="5273040"/>
          </a:xfrm>
          <a:prstGeom prst="rect">
            <a:avLst/>
          </a:prstGeom>
        </p:spPr>
      </p:pic>
      <p:sp>
        <p:nvSpPr>
          <p:cNvPr id="4" name="Text 1"/>
          <p:cNvSpPr/>
          <p:nvPr/>
        </p:nvSpPr>
        <p:spPr>
          <a:xfrm>
            <a:off x="599956" y="6987064"/>
            <a:ext cx="2185154" cy="267891"/>
          </a:xfrm>
          <a:prstGeom prst="rect">
            <a:avLst/>
          </a:prstGeom>
          <a:noFill/>
          <a:ln/>
        </p:spPr>
        <p:txBody>
          <a:bodyPr wrap="none" lIns="0" tIns="0" rIns="0" bIns="0" rtlCol="0" anchor="t"/>
          <a:lstStyle/>
          <a:p>
            <a:pPr marL="0" indent="0" algn="l">
              <a:lnSpc>
                <a:spcPts val="2100"/>
              </a:lnSpc>
              <a:buNone/>
            </a:pPr>
            <a:r>
              <a:rPr lang="en-US" sz="1650" dirty="0">
                <a:solidFill>
                  <a:srgbClr val="FFFFFF"/>
                </a:solidFill>
                <a:latin typeface="Roboto Mono Medium" pitchFamily="34" charset="0"/>
                <a:ea typeface="Roboto Mono Medium" pitchFamily="34" charset="-122"/>
                <a:cs typeface="Roboto Mono Medium" pitchFamily="34" charset="-120"/>
              </a:rPr>
              <a:t>Student Structure</a:t>
            </a:r>
            <a:endParaRPr lang="en-US" sz="1650" dirty="0"/>
          </a:p>
        </p:txBody>
      </p:sp>
      <p:sp>
        <p:nvSpPr>
          <p:cNvPr id="5" name="Text 2"/>
          <p:cNvSpPr/>
          <p:nvPr/>
        </p:nvSpPr>
        <p:spPr>
          <a:xfrm>
            <a:off x="599956" y="7426285"/>
            <a:ext cx="4197548" cy="548640"/>
          </a:xfrm>
          <a:prstGeom prst="rect">
            <a:avLst/>
          </a:prstGeom>
          <a:noFill/>
          <a:ln/>
        </p:spPr>
        <p:txBody>
          <a:bodyPr wrap="square" lIns="0" tIns="0" rIns="0" bIns="0" rtlCol="0" anchor="t"/>
          <a:lstStyle/>
          <a:p>
            <a:pPr marL="0" indent="0" algn="l">
              <a:lnSpc>
                <a:spcPts val="2150"/>
              </a:lnSpc>
              <a:buNone/>
            </a:pPr>
            <a:r>
              <a:rPr lang="en-US" sz="1300" dirty="0">
                <a:solidFill>
                  <a:srgbClr val="E5E0DF"/>
                </a:solidFill>
                <a:latin typeface="Roboto" pitchFamily="34" charset="0"/>
                <a:ea typeface="Roboto" pitchFamily="34" charset="-122"/>
                <a:cs typeface="Roboto" pitchFamily="34" charset="-120"/>
              </a:rPr>
              <a:t>Contains student data fields and pointers for BST (left, right) and DLL (prev, next) to organize records.</a:t>
            </a:r>
            <a:endParaRPr lang="en-US" sz="1300" dirty="0"/>
          </a:p>
        </p:txBody>
      </p:sp>
      <p:sp>
        <p:nvSpPr>
          <p:cNvPr id="6" name="Text 3"/>
          <p:cNvSpPr/>
          <p:nvPr/>
        </p:nvSpPr>
        <p:spPr>
          <a:xfrm>
            <a:off x="5223272" y="6987064"/>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FFFFFF"/>
                </a:solidFill>
                <a:latin typeface="Roboto Mono Medium" pitchFamily="34" charset="0"/>
                <a:ea typeface="Roboto Mono Medium" pitchFamily="34" charset="-122"/>
                <a:cs typeface="Roboto Mono Medium" pitchFamily="34" charset="-120"/>
              </a:rPr>
              <a:t>bst Class</a:t>
            </a:r>
            <a:endParaRPr lang="en-US" sz="1650" dirty="0"/>
          </a:p>
        </p:txBody>
      </p:sp>
      <p:sp>
        <p:nvSpPr>
          <p:cNvPr id="7" name="Text 4"/>
          <p:cNvSpPr/>
          <p:nvPr/>
        </p:nvSpPr>
        <p:spPr>
          <a:xfrm>
            <a:off x="5223272" y="7426285"/>
            <a:ext cx="4197548" cy="822960"/>
          </a:xfrm>
          <a:prstGeom prst="rect">
            <a:avLst/>
          </a:prstGeom>
          <a:noFill/>
          <a:ln/>
        </p:spPr>
        <p:txBody>
          <a:bodyPr wrap="square" lIns="0" tIns="0" rIns="0" bIns="0" rtlCol="0" anchor="t"/>
          <a:lstStyle/>
          <a:p>
            <a:pPr marL="0" indent="0" algn="l">
              <a:lnSpc>
                <a:spcPts val="2150"/>
              </a:lnSpc>
              <a:buNone/>
            </a:pPr>
            <a:r>
              <a:rPr lang="en-US" sz="1300" dirty="0">
                <a:solidFill>
                  <a:srgbClr val="E5E0DF"/>
                </a:solidFill>
                <a:latin typeface="Roboto" pitchFamily="34" charset="0"/>
                <a:ea typeface="Roboto" pitchFamily="34" charset="-122"/>
                <a:cs typeface="Roboto" pitchFamily="34" charset="-120"/>
              </a:rPr>
              <a:t>Encapsulates core operations: add, update, delete, search, sort, undo, and file persistence for data management.</a:t>
            </a:r>
            <a:endParaRPr lang="en-US" sz="1300" dirty="0"/>
          </a:p>
        </p:txBody>
      </p:sp>
      <p:sp>
        <p:nvSpPr>
          <p:cNvPr id="8" name="Text 5"/>
          <p:cNvSpPr/>
          <p:nvPr/>
        </p:nvSpPr>
        <p:spPr>
          <a:xfrm>
            <a:off x="9846588" y="6987064"/>
            <a:ext cx="2143006" cy="267891"/>
          </a:xfrm>
          <a:prstGeom prst="rect">
            <a:avLst/>
          </a:prstGeom>
          <a:noFill/>
          <a:ln/>
        </p:spPr>
        <p:txBody>
          <a:bodyPr wrap="none" lIns="0" tIns="0" rIns="0" bIns="0" rtlCol="0" anchor="t"/>
          <a:lstStyle/>
          <a:p>
            <a:pPr marL="0" indent="0" algn="l">
              <a:lnSpc>
                <a:spcPts val="2100"/>
              </a:lnSpc>
              <a:buNone/>
            </a:pPr>
            <a:r>
              <a:rPr lang="en-US" sz="1650" dirty="0">
                <a:solidFill>
                  <a:srgbClr val="FFFFFF"/>
                </a:solidFill>
                <a:latin typeface="Roboto Mono Medium" pitchFamily="34" charset="0"/>
                <a:ea typeface="Roboto Mono Medium" pitchFamily="34" charset="-122"/>
                <a:cs typeface="Roboto Mono Medium" pitchFamily="34" charset="-120"/>
              </a:rPr>
              <a:t>Design Benefits</a:t>
            </a:r>
            <a:endParaRPr lang="en-US" sz="1650" dirty="0"/>
          </a:p>
        </p:txBody>
      </p:sp>
      <p:sp>
        <p:nvSpPr>
          <p:cNvPr id="9" name="Text 6"/>
          <p:cNvSpPr/>
          <p:nvPr/>
        </p:nvSpPr>
        <p:spPr>
          <a:xfrm>
            <a:off x="9846588" y="7426285"/>
            <a:ext cx="4197548" cy="822960"/>
          </a:xfrm>
          <a:prstGeom prst="rect">
            <a:avLst/>
          </a:prstGeom>
          <a:noFill/>
          <a:ln/>
        </p:spPr>
        <p:txBody>
          <a:bodyPr wrap="square" lIns="0" tIns="0" rIns="0" bIns="0" rtlCol="0" anchor="t"/>
          <a:lstStyle/>
          <a:p>
            <a:pPr marL="0" indent="0" algn="l">
              <a:lnSpc>
                <a:spcPts val="2150"/>
              </a:lnSpc>
              <a:buNone/>
            </a:pPr>
            <a:r>
              <a:rPr lang="en-US" sz="1300" dirty="0">
                <a:solidFill>
                  <a:srgbClr val="E5E0DF"/>
                </a:solidFill>
                <a:latin typeface="Roboto" pitchFamily="34" charset="0"/>
                <a:ea typeface="Roboto" pitchFamily="34" charset="-122"/>
                <a:cs typeface="Roboto" pitchFamily="34" charset="-120"/>
              </a:rPr>
              <a:t>Modular design separates data representation from logic, making the system flexible, efficient, and maintainable.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2110" y="843796"/>
            <a:ext cx="7759779" cy="1235869"/>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Roboto Mono Medium" pitchFamily="34" charset="0"/>
                <a:ea typeface="Roboto Mono Medium" pitchFamily="34" charset="-122"/>
                <a:cs typeface="Roboto Mono Medium" pitchFamily="34" charset="-120"/>
              </a:rPr>
              <a:t>Performance Analysis &amp; Optimization</a:t>
            </a:r>
            <a:endParaRPr lang="en-US" sz="3850" dirty="0"/>
          </a:p>
        </p:txBody>
      </p:sp>
      <p:sp>
        <p:nvSpPr>
          <p:cNvPr id="4" name="Shape 1"/>
          <p:cNvSpPr/>
          <p:nvPr/>
        </p:nvSpPr>
        <p:spPr>
          <a:xfrm>
            <a:off x="692110" y="2376249"/>
            <a:ext cx="7759779" cy="5009555"/>
          </a:xfrm>
          <a:prstGeom prst="roundRect">
            <a:avLst>
              <a:gd name="adj" fmla="val 592"/>
            </a:avLst>
          </a:prstGeom>
          <a:noFill/>
          <a:ln w="7620">
            <a:solidFill>
              <a:srgbClr val="FFFFFF">
                <a:alpha val="24000"/>
              </a:srgbClr>
            </a:solidFill>
            <a:prstDash val="solid"/>
          </a:ln>
        </p:spPr>
      </p:sp>
      <p:sp>
        <p:nvSpPr>
          <p:cNvPr id="5" name="Shape 2"/>
          <p:cNvSpPr/>
          <p:nvPr/>
        </p:nvSpPr>
        <p:spPr>
          <a:xfrm>
            <a:off x="699730" y="2383869"/>
            <a:ext cx="7744539" cy="568762"/>
          </a:xfrm>
          <a:prstGeom prst="rect">
            <a:avLst/>
          </a:prstGeom>
          <a:solidFill>
            <a:srgbClr val="FFFFFF">
              <a:alpha val="4000"/>
            </a:srgbClr>
          </a:solidFill>
          <a:ln/>
        </p:spPr>
      </p:sp>
      <p:sp>
        <p:nvSpPr>
          <p:cNvPr id="6" name="Text 3"/>
          <p:cNvSpPr/>
          <p:nvPr/>
        </p:nvSpPr>
        <p:spPr>
          <a:xfrm>
            <a:off x="897612" y="2510076"/>
            <a:ext cx="153697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Feature</a:t>
            </a:r>
            <a:endParaRPr lang="en-US" sz="1550" dirty="0"/>
          </a:p>
        </p:txBody>
      </p:sp>
      <p:sp>
        <p:nvSpPr>
          <p:cNvPr id="7" name="Text 4"/>
          <p:cNvSpPr/>
          <p:nvPr/>
        </p:nvSpPr>
        <p:spPr>
          <a:xfrm>
            <a:off x="2837498" y="2510076"/>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Approach</a:t>
            </a:r>
            <a:endParaRPr lang="en-US" sz="1550" dirty="0"/>
          </a:p>
        </p:txBody>
      </p:sp>
      <p:sp>
        <p:nvSpPr>
          <p:cNvPr id="8" name="Text 5"/>
          <p:cNvSpPr/>
          <p:nvPr/>
        </p:nvSpPr>
        <p:spPr>
          <a:xfrm>
            <a:off x="4773573" y="2510076"/>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Time Complexity</a:t>
            </a:r>
            <a:endParaRPr lang="en-US" sz="1550" dirty="0"/>
          </a:p>
        </p:txBody>
      </p:sp>
      <p:sp>
        <p:nvSpPr>
          <p:cNvPr id="9" name="Text 6"/>
          <p:cNvSpPr/>
          <p:nvPr/>
        </p:nvSpPr>
        <p:spPr>
          <a:xfrm>
            <a:off x="6709648" y="2510076"/>
            <a:ext cx="153697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Remarks</a:t>
            </a:r>
            <a:endParaRPr lang="en-US" sz="1550" dirty="0"/>
          </a:p>
        </p:txBody>
      </p:sp>
      <p:sp>
        <p:nvSpPr>
          <p:cNvPr id="10" name="Shape 7"/>
          <p:cNvSpPr/>
          <p:nvPr/>
        </p:nvSpPr>
        <p:spPr>
          <a:xfrm>
            <a:off x="699730" y="2952631"/>
            <a:ext cx="7744539" cy="885111"/>
          </a:xfrm>
          <a:prstGeom prst="rect">
            <a:avLst/>
          </a:prstGeom>
          <a:solidFill>
            <a:srgbClr val="000000">
              <a:alpha val="4000"/>
            </a:srgbClr>
          </a:solidFill>
          <a:ln/>
        </p:spPr>
      </p:sp>
      <p:sp>
        <p:nvSpPr>
          <p:cNvPr id="11" name="Text 8"/>
          <p:cNvSpPr/>
          <p:nvPr/>
        </p:nvSpPr>
        <p:spPr>
          <a:xfrm>
            <a:off x="897612" y="3078837"/>
            <a:ext cx="1536978" cy="632698"/>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Add/Search/Delete</a:t>
            </a:r>
            <a:endParaRPr lang="en-US" sz="1550" dirty="0"/>
          </a:p>
        </p:txBody>
      </p:sp>
      <p:sp>
        <p:nvSpPr>
          <p:cNvPr id="12" name="Text 9"/>
          <p:cNvSpPr/>
          <p:nvPr/>
        </p:nvSpPr>
        <p:spPr>
          <a:xfrm>
            <a:off x="2837498" y="3078837"/>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BST</a:t>
            </a:r>
            <a:endParaRPr lang="en-US" sz="1550" dirty="0"/>
          </a:p>
        </p:txBody>
      </p:sp>
      <p:sp>
        <p:nvSpPr>
          <p:cNvPr id="13" name="Text 10"/>
          <p:cNvSpPr/>
          <p:nvPr/>
        </p:nvSpPr>
        <p:spPr>
          <a:xfrm>
            <a:off x="4773573" y="3078837"/>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O(log n) avg</a:t>
            </a:r>
            <a:endParaRPr lang="en-US" sz="1550" dirty="0"/>
          </a:p>
        </p:txBody>
      </p:sp>
      <p:sp>
        <p:nvSpPr>
          <p:cNvPr id="14" name="Text 11"/>
          <p:cNvSpPr/>
          <p:nvPr/>
        </p:nvSpPr>
        <p:spPr>
          <a:xfrm>
            <a:off x="6709648" y="3078837"/>
            <a:ext cx="1536978" cy="632698"/>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Efficient for large datasets</a:t>
            </a:r>
            <a:endParaRPr lang="en-US" sz="1550" dirty="0"/>
          </a:p>
        </p:txBody>
      </p:sp>
      <p:sp>
        <p:nvSpPr>
          <p:cNvPr id="15" name="Shape 12"/>
          <p:cNvSpPr/>
          <p:nvPr/>
        </p:nvSpPr>
        <p:spPr>
          <a:xfrm>
            <a:off x="699730" y="3837742"/>
            <a:ext cx="7744539" cy="885111"/>
          </a:xfrm>
          <a:prstGeom prst="rect">
            <a:avLst/>
          </a:prstGeom>
          <a:solidFill>
            <a:srgbClr val="FFFFFF">
              <a:alpha val="4000"/>
            </a:srgbClr>
          </a:solidFill>
          <a:ln/>
        </p:spPr>
      </p:sp>
      <p:sp>
        <p:nvSpPr>
          <p:cNvPr id="16" name="Text 13"/>
          <p:cNvSpPr/>
          <p:nvPr/>
        </p:nvSpPr>
        <p:spPr>
          <a:xfrm>
            <a:off x="897612" y="3963948"/>
            <a:ext cx="153697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Sort by Roll No</a:t>
            </a:r>
            <a:endParaRPr lang="en-US" sz="1550" dirty="0"/>
          </a:p>
        </p:txBody>
      </p:sp>
      <p:sp>
        <p:nvSpPr>
          <p:cNvPr id="17" name="Text 14"/>
          <p:cNvSpPr/>
          <p:nvPr/>
        </p:nvSpPr>
        <p:spPr>
          <a:xfrm>
            <a:off x="2837498" y="3963948"/>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Inorder Traversal</a:t>
            </a:r>
            <a:endParaRPr lang="en-US" sz="1550" dirty="0"/>
          </a:p>
        </p:txBody>
      </p:sp>
      <p:sp>
        <p:nvSpPr>
          <p:cNvPr id="18" name="Text 15"/>
          <p:cNvSpPr/>
          <p:nvPr/>
        </p:nvSpPr>
        <p:spPr>
          <a:xfrm>
            <a:off x="4773573" y="3963948"/>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O(n)</a:t>
            </a:r>
            <a:endParaRPr lang="en-US" sz="1550" dirty="0"/>
          </a:p>
        </p:txBody>
      </p:sp>
      <p:sp>
        <p:nvSpPr>
          <p:cNvPr id="19" name="Text 16"/>
          <p:cNvSpPr/>
          <p:nvPr/>
        </p:nvSpPr>
        <p:spPr>
          <a:xfrm>
            <a:off x="6709648" y="3963948"/>
            <a:ext cx="1536978" cy="632698"/>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Linear for built BST</a:t>
            </a:r>
            <a:endParaRPr lang="en-US" sz="1550" dirty="0"/>
          </a:p>
        </p:txBody>
      </p:sp>
      <p:sp>
        <p:nvSpPr>
          <p:cNvPr id="20" name="Shape 17"/>
          <p:cNvSpPr/>
          <p:nvPr/>
        </p:nvSpPr>
        <p:spPr>
          <a:xfrm>
            <a:off x="699730" y="4722852"/>
            <a:ext cx="7744539" cy="885111"/>
          </a:xfrm>
          <a:prstGeom prst="rect">
            <a:avLst/>
          </a:prstGeom>
          <a:solidFill>
            <a:srgbClr val="000000">
              <a:alpha val="4000"/>
            </a:srgbClr>
          </a:solidFill>
          <a:ln/>
        </p:spPr>
      </p:sp>
      <p:sp>
        <p:nvSpPr>
          <p:cNvPr id="21" name="Text 18"/>
          <p:cNvSpPr/>
          <p:nvPr/>
        </p:nvSpPr>
        <p:spPr>
          <a:xfrm>
            <a:off x="897612" y="4849058"/>
            <a:ext cx="153697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Sort by CGPA</a:t>
            </a:r>
            <a:endParaRPr lang="en-US" sz="1550" dirty="0"/>
          </a:p>
        </p:txBody>
      </p:sp>
      <p:sp>
        <p:nvSpPr>
          <p:cNvPr id="22" name="Text 19"/>
          <p:cNvSpPr/>
          <p:nvPr/>
        </p:nvSpPr>
        <p:spPr>
          <a:xfrm>
            <a:off x="2837498" y="4849058"/>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Bubble Sort</a:t>
            </a:r>
            <a:endParaRPr lang="en-US" sz="1550" dirty="0"/>
          </a:p>
        </p:txBody>
      </p:sp>
      <p:sp>
        <p:nvSpPr>
          <p:cNvPr id="23" name="Text 20"/>
          <p:cNvSpPr/>
          <p:nvPr/>
        </p:nvSpPr>
        <p:spPr>
          <a:xfrm>
            <a:off x="4773573" y="4849058"/>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O(n²)</a:t>
            </a:r>
            <a:endParaRPr lang="en-US" sz="1550" dirty="0"/>
          </a:p>
        </p:txBody>
      </p:sp>
      <p:sp>
        <p:nvSpPr>
          <p:cNvPr id="24" name="Text 21"/>
          <p:cNvSpPr/>
          <p:nvPr/>
        </p:nvSpPr>
        <p:spPr>
          <a:xfrm>
            <a:off x="6709648" y="4849058"/>
            <a:ext cx="1536978" cy="632698"/>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Acceptable for small datasets</a:t>
            </a:r>
            <a:endParaRPr lang="en-US" sz="1550" dirty="0"/>
          </a:p>
        </p:txBody>
      </p:sp>
      <p:sp>
        <p:nvSpPr>
          <p:cNvPr id="25" name="Shape 22"/>
          <p:cNvSpPr/>
          <p:nvPr/>
        </p:nvSpPr>
        <p:spPr>
          <a:xfrm>
            <a:off x="699730" y="5607963"/>
            <a:ext cx="7744539" cy="885111"/>
          </a:xfrm>
          <a:prstGeom prst="rect">
            <a:avLst/>
          </a:prstGeom>
          <a:solidFill>
            <a:srgbClr val="FFFFFF">
              <a:alpha val="4000"/>
            </a:srgbClr>
          </a:solidFill>
          <a:ln/>
        </p:spPr>
      </p:sp>
      <p:sp>
        <p:nvSpPr>
          <p:cNvPr id="26" name="Text 23"/>
          <p:cNvSpPr/>
          <p:nvPr/>
        </p:nvSpPr>
        <p:spPr>
          <a:xfrm>
            <a:off x="897612" y="5734169"/>
            <a:ext cx="153697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Search by CGPA</a:t>
            </a:r>
            <a:endParaRPr lang="en-US" sz="1550" dirty="0"/>
          </a:p>
        </p:txBody>
      </p:sp>
      <p:sp>
        <p:nvSpPr>
          <p:cNvPr id="27" name="Text 24"/>
          <p:cNvSpPr/>
          <p:nvPr/>
        </p:nvSpPr>
        <p:spPr>
          <a:xfrm>
            <a:off x="2837498" y="5734169"/>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Linear Search</a:t>
            </a:r>
            <a:endParaRPr lang="en-US" sz="1550" dirty="0"/>
          </a:p>
        </p:txBody>
      </p:sp>
      <p:sp>
        <p:nvSpPr>
          <p:cNvPr id="28" name="Text 25"/>
          <p:cNvSpPr/>
          <p:nvPr/>
        </p:nvSpPr>
        <p:spPr>
          <a:xfrm>
            <a:off x="4773573" y="5734169"/>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O(n)</a:t>
            </a:r>
            <a:endParaRPr lang="en-US" sz="1550" dirty="0"/>
          </a:p>
        </p:txBody>
      </p:sp>
      <p:sp>
        <p:nvSpPr>
          <p:cNvPr id="29" name="Text 26"/>
          <p:cNvSpPr/>
          <p:nvPr/>
        </p:nvSpPr>
        <p:spPr>
          <a:xfrm>
            <a:off x="6709648" y="5734169"/>
            <a:ext cx="1536978" cy="632698"/>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Simpler logic, flexible traversal</a:t>
            </a:r>
            <a:endParaRPr lang="en-US" sz="1550" dirty="0"/>
          </a:p>
        </p:txBody>
      </p:sp>
      <p:sp>
        <p:nvSpPr>
          <p:cNvPr id="30" name="Shape 27"/>
          <p:cNvSpPr/>
          <p:nvPr/>
        </p:nvSpPr>
        <p:spPr>
          <a:xfrm>
            <a:off x="699730" y="6493073"/>
            <a:ext cx="7744539" cy="885111"/>
          </a:xfrm>
          <a:prstGeom prst="rect">
            <a:avLst/>
          </a:prstGeom>
          <a:solidFill>
            <a:srgbClr val="000000">
              <a:alpha val="4000"/>
            </a:srgbClr>
          </a:solidFill>
          <a:ln/>
        </p:spPr>
      </p:sp>
      <p:sp>
        <p:nvSpPr>
          <p:cNvPr id="31" name="Text 28"/>
          <p:cNvSpPr/>
          <p:nvPr/>
        </p:nvSpPr>
        <p:spPr>
          <a:xfrm>
            <a:off x="897612" y="6619280"/>
            <a:ext cx="153697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Undo Feature</a:t>
            </a:r>
            <a:endParaRPr lang="en-US" sz="1550" dirty="0"/>
          </a:p>
        </p:txBody>
      </p:sp>
      <p:sp>
        <p:nvSpPr>
          <p:cNvPr id="32" name="Text 29"/>
          <p:cNvSpPr/>
          <p:nvPr/>
        </p:nvSpPr>
        <p:spPr>
          <a:xfrm>
            <a:off x="2837498" y="6619280"/>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Custom Stack</a:t>
            </a:r>
            <a:endParaRPr lang="en-US" sz="1550" dirty="0"/>
          </a:p>
        </p:txBody>
      </p:sp>
      <p:sp>
        <p:nvSpPr>
          <p:cNvPr id="33" name="Text 30"/>
          <p:cNvSpPr/>
          <p:nvPr/>
        </p:nvSpPr>
        <p:spPr>
          <a:xfrm>
            <a:off x="4773573" y="6619280"/>
            <a:ext cx="1533168" cy="316349"/>
          </a:xfrm>
          <a:prstGeom prst="rect">
            <a:avLst/>
          </a:prstGeom>
          <a:noFill/>
          <a:ln/>
        </p:spPr>
        <p:txBody>
          <a:bodyPr wrap="non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O(1) push/pop</a:t>
            </a:r>
            <a:endParaRPr lang="en-US" sz="1550" dirty="0"/>
          </a:p>
        </p:txBody>
      </p:sp>
      <p:sp>
        <p:nvSpPr>
          <p:cNvPr id="34" name="Text 31"/>
          <p:cNvSpPr/>
          <p:nvPr/>
        </p:nvSpPr>
        <p:spPr>
          <a:xfrm>
            <a:off x="6709648" y="6619280"/>
            <a:ext cx="1536978" cy="632698"/>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Efficient and modular</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41063"/>
            <a:ext cx="850606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Member-wise Contributions</a:t>
            </a:r>
            <a:endParaRPr lang="en-US" sz="4450" dirty="0"/>
          </a:p>
        </p:txBody>
      </p:sp>
      <p:pic>
        <p:nvPicPr>
          <p:cNvPr id="3" name="Image 0" descr="preencoded.png"/>
          <p:cNvPicPr>
            <a:picLocks noChangeAspect="1"/>
          </p:cNvPicPr>
          <p:nvPr/>
        </p:nvPicPr>
        <p:blipFill>
          <a:blip r:embed="rId3"/>
          <a:stretch>
            <a:fillRect/>
          </a:stretch>
        </p:blipFill>
        <p:spPr>
          <a:xfrm>
            <a:off x="733663" y="3003471"/>
            <a:ext cx="1524000" cy="941903"/>
          </a:xfrm>
          <a:prstGeom prst="rect">
            <a:avLst/>
          </a:prstGeom>
        </p:spPr>
      </p:pic>
      <p:sp>
        <p:nvSpPr>
          <p:cNvPr id="4" name="Text 1"/>
          <p:cNvSpPr/>
          <p:nvPr/>
        </p:nvSpPr>
        <p:spPr>
          <a:xfrm>
            <a:off x="2541151" y="3003471"/>
            <a:ext cx="1360884"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Faizan Ul Hadi</a:t>
            </a:r>
            <a:endParaRPr lang="en-US" sz="2200" dirty="0"/>
          </a:p>
        </p:txBody>
      </p:sp>
      <p:sp>
        <p:nvSpPr>
          <p:cNvPr id="5" name="Text 2"/>
          <p:cNvSpPr/>
          <p:nvPr/>
        </p:nvSpPr>
        <p:spPr>
          <a:xfrm>
            <a:off x="2541151" y="3848219"/>
            <a:ext cx="1360884"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Developed ADD and UPDATE modules for the system.</a:t>
            </a:r>
            <a:endParaRPr lang="en-US" sz="1750" dirty="0"/>
          </a:p>
        </p:txBody>
      </p:sp>
      <p:pic>
        <p:nvPicPr>
          <p:cNvPr id="6" name="Image 1" descr="preencoded.png"/>
          <p:cNvPicPr>
            <a:picLocks noChangeAspect="1"/>
          </p:cNvPicPr>
          <p:nvPr/>
        </p:nvPicPr>
        <p:blipFill>
          <a:blip r:embed="rId4"/>
          <a:stretch>
            <a:fillRect/>
          </a:stretch>
        </p:blipFill>
        <p:spPr>
          <a:xfrm>
            <a:off x="4065151" y="3003471"/>
            <a:ext cx="1524000" cy="941903"/>
          </a:xfrm>
          <a:prstGeom prst="rect">
            <a:avLst/>
          </a:prstGeom>
        </p:spPr>
      </p:pic>
      <p:sp>
        <p:nvSpPr>
          <p:cNvPr id="7" name="Text 3"/>
          <p:cNvSpPr/>
          <p:nvPr/>
        </p:nvSpPr>
        <p:spPr>
          <a:xfrm>
            <a:off x="5872639" y="3003471"/>
            <a:ext cx="1360884"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Sahal Bin Amin</a:t>
            </a:r>
            <a:endParaRPr lang="en-US" sz="2200" dirty="0"/>
          </a:p>
        </p:txBody>
      </p:sp>
      <p:sp>
        <p:nvSpPr>
          <p:cNvPr id="8" name="Text 4"/>
          <p:cNvSpPr/>
          <p:nvPr/>
        </p:nvSpPr>
        <p:spPr>
          <a:xfrm>
            <a:off x="5872639" y="3848219"/>
            <a:ext cx="1360884"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Implemented the DELETE module handling record removals.</a:t>
            </a:r>
            <a:endParaRPr lang="en-US" sz="1750" dirty="0"/>
          </a:p>
        </p:txBody>
      </p:sp>
      <p:pic>
        <p:nvPicPr>
          <p:cNvPr id="9" name="Image 2" descr="preencoded.png"/>
          <p:cNvPicPr>
            <a:picLocks noChangeAspect="1"/>
          </p:cNvPicPr>
          <p:nvPr/>
        </p:nvPicPr>
        <p:blipFill>
          <a:blip r:embed="rId5"/>
          <a:stretch>
            <a:fillRect/>
          </a:stretch>
        </p:blipFill>
        <p:spPr>
          <a:xfrm>
            <a:off x="7396758" y="3003471"/>
            <a:ext cx="1524000" cy="941903"/>
          </a:xfrm>
          <a:prstGeom prst="rect">
            <a:avLst/>
          </a:prstGeom>
        </p:spPr>
      </p:pic>
      <p:sp>
        <p:nvSpPr>
          <p:cNvPr id="10" name="Text 5"/>
          <p:cNvSpPr/>
          <p:nvPr/>
        </p:nvSpPr>
        <p:spPr>
          <a:xfrm>
            <a:off x="9204246" y="3003471"/>
            <a:ext cx="1360884" cy="106299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Naqeeb Ur Rehman</a:t>
            </a:r>
            <a:endParaRPr lang="en-US" sz="2200" dirty="0"/>
          </a:p>
        </p:txBody>
      </p:sp>
      <p:sp>
        <p:nvSpPr>
          <p:cNvPr id="11" name="Text 6"/>
          <p:cNvSpPr/>
          <p:nvPr/>
        </p:nvSpPr>
        <p:spPr>
          <a:xfrm>
            <a:off x="9204246" y="4202549"/>
            <a:ext cx="1360884"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Worked on SEARCH and SORT modules for efficient data retrieval.</a:t>
            </a:r>
            <a:endParaRPr lang="en-US" sz="1750" dirty="0"/>
          </a:p>
        </p:txBody>
      </p:sp>
      <p:pic>
        <p:nvPicPr>
          <p:cNvPr id="12" name="Image 3" descr="preencoded.png"/>
          <p:cNvPicPr>
            <a:picLocks noChangeAspect="1"/>
          </p:cNvPicPr>
          <p:nvPr/>
        </p:nvPicPr>
        <p:blipFill>
          <a:blip r:embed="rId6"/>
          <a:stretch>
            <a:fillRect/>
          </a:stretch>
        </p:blipFill>
        <p:spPr>
          <a:xfrm>
            <a:off x="10728365" y="3003471"/>
            <a:ext cx="1524000" cy="941903"/>
          </a:xfrm>
          <a:prstGeom prst="rect">
            <a:avLst/>
          </a:prstGeom>
        </p:spPr>
      </p:pic>
      <p:sp>
        <p:nvSpPr>
          <p:cNvPr id="13" name="Text 7"/>
          <p:cNvSpPr/>
          <p:nvPr/>
        </p:nvSpPr>
        <p:spPr>
          <a:xfrm>
            <a:off x="12535853" y="3003471"/>
            <a:ext cx="1360884"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Kashan Haider</a:t>
            </a:r>
            <a:endParaRPr lang="en-US" sz="2200" dirty="0"/>
          </a:p>
        </p:txBody>
      </p:sp>
      <p:sp>
        <p:nvSpPr>
          <p:cNvPr id="14" name="Text 8"/>
          <p:cNvSpPr/>
          <p:nvPr/>
        </p:nvSpPr>
        <p:spPr>
          <a:xfrm>
            <a:off x="12535853" y="3848219"/>
            <a:ext cx="1360884"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Handled DISPLAY, FILE I/O, and UNDO modules enhancing usability.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149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Project Links &amp; Resources</a:t>
            </a:r>
            <a:endParaRPr lang="en-US" sz="4450" dirty="0"/>
          </a:p>
        </p:txBody>
      </p:sp>
      <p:sp>
        <p:nvSpPr>
          <p:cNvPr id="4" name="Shape 1"/>
          <p:cNvSpPr/>
          <p:nvPr/>
        </p:nvSpPr>
        <p:spPr>
          <a:xfrm>
            <a:off x="793790" y="3472696"/>
            <a:ext cx="510302" cy="510302"/>
          </a:xfrm>
          <a:prstGeom prst="roundRect">
            <a:avLst>
              <a:gd name="adj" fmla="val 6667"/>
            </a:avLst>
          </a:prstGeom>
          <a:solidFill>
            <a:srgbClr val="404040"/>
          </a:solidFill>
          <a:ln/>
        </p:spPr>
      </p:sp>
      <p:sp>
        <p:nvSpPr>
          <p:cNvPr id="5" name="Text 2"/>
          <p:cNvSpPr/>
          <p:nvPr/>
        </p:nvSpPr>
        <p:spPr>
          <a:xfrm>
            <a:off x="1530906" y="3550563"/>
            <a:ext cx="2890837"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GitHub Repository</a:t>
            </a:r>
            <a:endParaRPr lang="en-US" sz="2200" dirty="0"/>
          </a:p>
        </p:txBody>
      </p:sp>
      <p:sp>
        <p:nvSpPr>
          <p:cNvPr id="6" name="Text 3"/>
          <p:cNvSpPr/>
          <p:nvPr/>
        </p:nvSpPr>
        <p:spPr>
          <a:xfrm>
            <a:off x="1530906" y="4040981"/>
            <a:ext cx="6819305" cy="362903"/>
          </a:xfrm>
          <a:prstGeom prst="rect">
            <a:avLst/>
          </a:prstGeom>
          <a:noFill/>
          <a:ln/>
        </p:spPr>
        <p:txBody>
          <a:bodyPr wrap="none" lIns="0" tIns="0" rIns="0" bIns="0" rtlCol="0" anchor="t"/>
          <a:lstStyle/>
          <a:p>
            <a:pPr marL="0" indent="0" algn="l">
              <a:lnSpc>
                <a:spcPts val="2850"/>
              </a:lnSpc>
              <a:buNone/>
            </a:pPr>
            <a:r>
              <a:rPr lang="en-US" sz="1750" u="sng" dirty="0">
                <a:solidFill>
                  <a:srgbClr val="DCFF50"/>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https://github.com/Naqeeb-00/Student-Management-System</a:t>
            </a:r>
            <a:endParaRPr lang="en-US" sz="1750" dirty="0"/>
          </a:p>
        </p:txBody>
      </p:sp>
      <p:sp>
        <p:nvSpPr>
          <p:cNvPr id="7" name="Shape 4"/>
          <p:cNvSpPr/>
          <p:nvPr/>
        </p:nvSpPr>
        <p:spPr>
          <a:xfrm>
            <a:off x="793790" y="4857512"/>
            <a:ext cx="510302" cy="510302"/>
          </a:xfrm>
          <a:prstGeom prst="roundRect">
            <a:avLst>
              <a:gd name="adj" fmla="val 6667"/>
            </a:avLst>
          </a:prstGeom>
          <a:solidFill>
            <a:srgbClr val="404040"/>
          </a:solidFill>
          <a:ln/>
        </p:spPr>
      </p:sp>
      <p:sp>
        <p:nvSpPr>
          <p:cNvPr id="8" name="Text 5"/>
          <p:cNvSpPr/>
          <p:nvPr/>
        </p:nvSpPr>
        <p:spPr>
          <a:xfrm>
            <a:off x="1530906" y="49353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LinkedIn Post</a:t>
            </a:r>
            <a:endParaRPr lang="en-US" sz="2200" dirty="0"/>
          </a:p>
        </p:txBody>
      </p:sp>
      <p:sp>
        <p:nvSpPr>
          <p:cNvPr id="9" name="Text 6"/>
          <p:cNvSpPr/>
          <p:nvPr/>
        </p:nvSpPr>
        <p:spPr>
          <a:xfrm>
            <a:off x="1530906" y="5425797"/>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https://www.linkedin.com/posts/naqeeb-ur-rehman-27b357351_cplusplus-datastructures-studentproject-activity-7333218073346240512-Cro3</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73987"/>
            <a:ext cx="748534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ono Medium" pitchFamily="34" charset="0"/>
                <a:ea typeface="Roboto Mono Medium" pitchFamily="34" charset="-122"/>
                <a:cs typeface="Roboto Mono Medium" pitchFamily="34" charset="-120"/>
              </a:rPr>
              <a:t>Conclusion &amp; Learnings</a:t>
            </a:r>
            <a:endParaRPr lang="en-US" sz="4450" dirty="0"/>
          </a:p>
        </p:txBody>
      </p:sp>
      <p:sp>
        <p:nvSpPr>
          <p:cNvPr id="4" name="Text 1"/>
          <p:cNvSpPr/>
          <p:nvPr/>
        </p:nvSpPr>
        <p:spPr>
          <a:xfrm>
            <a:off x="793790" y="342292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project demonstrates practical use of key data structures like BST and DLL to manage complex student datasets efficiently. Features such as undo, file persistence, and sorting enhance robustness and usability.</a:t>
            </a:r>
            <a:endParaRPr lang="en-US" sz="1750" dirty="0"/>
          </a:p>
        </p:txBody>
      </p:sp>
      <p:sp>
        <p:nvSpPr>
          <p:cNvPr id="5" name="Text 2"/>
          <p:cNvSpPr/>
          <p:nvPr/>
        </p:nvSpPr>
        <p:spPr>
          <a:xfrm>
            <a:off x="793790" y="476678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It strengthened our understanding of system design, file I/O, and modular programming, providing a solid foundation for advanced management systems and real-world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604</Words>
  <Application>Microsoft Office PowerPoint</Application>
  <PresentationFormat>Custom</PresentationFormat>
  <Paragraphs>79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Arial</vt:lpstr>
      <vt:lpstr>Roboto Bold</vt:lpstr>
      <vt:lpstr>Roboto Mono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Naqeeb Ur Rehman</cp:lastModifiedBy>
  <cp:revision>2</cp:revision>
  <dcterms:created xsi:type="dcterms:W3CDTF">2025-05-27T20:15:00Z</dcterms:created>
  <dcterms:modified xsi:type="dcterms:W3CDTF">2025-05-27T20:24:03Z</dcterms:modified>
</cp:coreProperties>
</file>